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4"/>
    <p:sldMasterId id="2147483650" r:id="rId5"/>
    <p:sldMasterId id="2147483719" r:id="rId6"/>
    <p:sldMasterId id="2147483702" r:id="rId7"/>
    <p:sldMasterId id="2147483704" r:id="rId8"/>
  </p:sldMasterIdLst>
  <p:notesMasterIdLst>
    <p:notesMasterId r:id="rId38"/>
  </p:notesMasterIdLst>
  <p:sldIdLst>
    <p:sldId id="256" r:id="rId9"/>
    <p:sldId id="447" r:id="rId10"/>
    <p:sldId id="446" r:id="rId11"/>
    <p:sldId id="457" r:id="rId12"/>
    <p:sldId id="455" r:id="rId13"/>
    <p:sldId id="448" r:id="rId14"/>
    <p:sldId id="421" r:id="rId15"/>
    <p:sldId id="462" r:id="rId16"/>
    <p:sldId id="419" r:id="rId17"/>
    <p:sldId id="470" r:id="rId18"/>
    <p:sldId id="463" r:id="rId19"/>
    <p:sldId id="420" r:id="rId20"/>
    <p:sldId id="467" r:id="rId21"/>
    <p:sldId id="433" r:id="rId22"/>
    <p:sldId id="341" r:id="rId23"/>
    <p:sldId id="390" r:id="rId24"/>
    <p:sldId id="459" r:id="rId25"/>
    <p:sldId id="465" r:id="rId26"/>
    <p:sldId id="434" r:id="rId27"/>
    <p:sldId id="413" r:id="rId28"/>
    <p:sldId id="380" r:id="rId29"/>
    <p:sldId id="460" r:id="rId30"/>
    <p:sldId id="461" r:id="rId31"/>
    <p:sldId id="432" r:id="rId32"/>
    <p:sldId id="471" r:id="rId33"/>
    <p:sldId id="429" r:id="rId34"/>
    <p:sldId id="422" r:id="rId35"/>
    <p:sldId id="472" r:id="rId36"/>
    <p:sldId id="310" r:id="rId3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54B860-CEE6-0E18-DD51-A12D3E9B206F}" name="Charlotte Raby" initials="CR" userId="S::craby@wandlelearningpartnership.org.uk::20cc37f3-5b0f-4c5a-a0b7-8f276c615243" providerId="AD"/>
  <p188:author id="{CE07B5FA-50CB-BF89-AFFB-5559C5452DA1}" name="Duffy Parry" initials="DP [7]" userId="Anonymous_Duffy Parry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uffy Parry" initials="DP [6]" lastIdx="1" clrIdx="6"/>
  <p:cmAuthor id="1" name="Charlotte Raby" initials="CR" lastIdx="5" clrIdx="0"/>
  <p:cmAuthor id="8" name="Duffy Parry" initials="DP [7]" lastIdx="1" clrIdx="7"/>
  <p:cmAuthor id="2" name="Duffy Parry" initials="DP" lastIdx="1" clrIdx="1"/>
  <p:cmAuthor id="9" name="Microsoft Office User" initials="MOU" lastIdx="6" clrIdx="8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Duffy Parry" initials="DP [2]" lastIdx="1" clrIdx="2"/>
  <p:cmAuthor id="4" name="Duffy Parry" initials="DP [3]" lastIdx="1" clrIdx="3"/>
  <p:cmAuthor id="5" name="Duffy Parry" initials="DP [4]" lastIdx="1" clrIdx="4"/>
  <p:cmAuthor id="6" name="Duffy Parry" initials="DP [5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AF71B-4920-F628-3DCF-75C617766E3F}" v="2" dt="2023-08-15T15:02:40.848"/>
    <p1510:client id="{6E9EF36D-0223-D141-C8B0-0D8D7406C8A3}" v="1" dt="2023-09-07T15:28:07.837"/>
    <p1510:client id="{72BDD77A-71FE-C05E-6575-AFFB9F6CE084}" v="1" dt="2023-09-08T15:08:09.136"/>
    <p1510:client id="{C290DDCB-8173-4B1E-A32C-95A508C7F223}" v="15" dt="2023-08-15T16:01:55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33"/>
    <p:restoredTop sz="49671"/>
  </p:normalViewPr>
  <p:slideViewPr>
    <p:cSldViewPr snapToGrid="0">
      <p:cViewPr varScale="1">
        <p:scale>
          <a:sx n="33" d="100"/>
          <a:sy n="33" d="100"/>
        </p:scale>
        <p:origin x="25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Calibri"/>
                <a:cs typeface="Calibri"/>
              </a:rPr>
              <a:t>For this presentation, you will need to </a:t>
            </a:r>
            <a:r>
              <a:rPr lang="en-US" altLang="en-US" b="1" dirty="0">
                <a:latin typeface="Calibri"/>
                <a:cs typeface="Calibri"/>
              </a:rPr>
              <a:t>download and print out the following resources and information for parents:</a:t>
            </a:r>
          </a:p>
          <a:p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altLang="en-US" dirty="0">
                <a:latin typeface="Calibri"/>
                <a:cs typeface="Calibri"/>
              </a:rPr>
              <a:t>Phase 2 grapheme information sheet – Autumn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/>
                <a:cs typeface="Calibri"/>
              </a:rPr>
              <a:t>the parent</a:t>
            </a:r>
            <a:r>
              <a:rPr lang="en-US" dirty="0">
                <a:latin typeface="Calibri"/>
                <a:ea typeface="Calibri"/>
                <a:cs typeface="Calibri"/>
              </a:rPr>
              <a:t> handout </a:t>
            </a:r>
            <a:r>
              <a:rPr lang="en-US" b="0" dirty="0">
                <a:latin typeface="Calibri"/>
                <a:ea typeface="Calibri"/>
                <a:cs typeface="Calibri"/>
              </a:rPr>
              <a:t>‘</a:t>
            </a:r>
            <a:r>
              <a:rPr lang="en-GB" b="0" dirty="0">
                <a:effectLst/>
                <a:latin typeface="Helvetica" pitchFamily="2" charset="0"/>
              </a:rPr>
              <a:t>Your child’s reading journey – Reception Autumn term’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the Phase 2 and 3 grapheme mat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the Little Wandle Progression overview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i="0" dirty="0">
                <a:latin typeface="Calibri"/>
                <a:cs typeface="Calibri"/>
              </a:rPr>
              <a:t>‘Phase 2 tricky words: Reception Autumn term – Information for parents and </a:t>
            </a:r>
            <a:r>
              <a:rPr lang="en-US" b="0" i="0" dirty="0" err="1">
                <a:latin typeface="Calibri"/>
                <a:cs typeface="Calibri"/>
              </a:rPr>
              <a:t>carers’</a:t>
            </a:r>
            <a:r>
              <a:rPr lang="en-US" b="0" i="0" dirty="0">
                <a:latin typeface="Calibri"/>
                <a:cs typeface="Calibri"/>
              </a:rPr>
              <a:t> – or parents can access this in the ‘For parents’ area of the Little Wandle website.</a:t>
            </a:r>
            <a:endParaRPr lang="en-US" i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i="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will need a flipchart and access to the Little Wandle and Collins websites.</a:t>
            </a:r>
            <a:endParaRPr lang="en-US" i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may also wish to have a copy of the Little Wandle Glossary to hand (in Getting started/Teaching).</a:t>
            </a:r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practise the Phase 2 sounds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Give out </a:t>
            </a:r>
            <a:r>
              <a:rPr lang="en-US" baseline="0" dirty="0">
                <a:latin typeface="Calibri"/>
                <a:ea typeface="Calibri"/>
                <a:cs typeface="Calibri"/>
              </a:rPr>
              <a:t>the </a:t>
            </a:r>
            <a:r>
              <a:rPr lang="en-US" dirty="0">
                <a:latin typeface="Calibri"/>
                <a:ea typeface="Calibri"/>
                <a:cs typeface="Calibri"/>
              </a:rPr>
              <a:t>parent handout and the Phase 2 and 3 grapheme mat.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Play the videos/teach the parents to say the Phase 2 sounds: https://</a:t>
            </a:r>
            <a:r>
              <a:rPr lang="en-US" dirty="0" err="1">
                <a:latin typeface="Calibri"/>
                <a:ea typeface="Calibri"/>
                <a:cs typeface="Calibri"/>
              </a:rPr>
              <a:t>www.littlewandlelettersandsounds.org.uk</a:t>
            </a:r>
            <a:r>
              <a:rPr lang="en-US" dirty="0">
                <a:latin typeface="Calibri"/>
                <a:ea typeface="Calibri"/>
                <a:cs typeface="Calibri"/>
              </a:rPr>
              <a:t>/resources/for-parents/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Show parents where to access these videos in the ‘For parents’ area of the Little Wandle website.</a:t>
            </a:r>
          </a:p>
        </p:txBody>
      </p:sp>
    </p:spTree>
    <p:extLst>
      <p:ext uri="{BB962C8B-B14F-4D97-AF65-F5344CB8AC3E}">
        <p14:creationId xmlns:p14="http://schemas.microsoft.com/office/powerpoint/2010/main" val="338636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</a:t>
            </a:r>
            <a:r>
              <a:rPr lang="en-GB" baseline="0" dirty="0">
                <a:latin typeface="Calibri"/>
                <a:cs typeface="Calibri"/>
              </a:rPr>
              <a:t>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Teacher-led blending</a:t>
            </a:r>
            <a:r>
              <a:rPr lang="en-US" i="1" baseline="0" dirty="0"/>
              <a:t> is teaching children how to blend, directed and demonstrated by the teacher. </a:t>
            </a:r>
          </a:p>
          <a:p>
            <a:pPr marL="171450" indent="-171450">
              <a:buFont typeface="Arial"/>
              <a:buChar char="•"/>
            </a:pPr>
            <a:r>
              <a:rPr lang="en-US" i="1" baseline="0" dirty="0"/>
              <a:t>It is repeated daily in the Autumn term.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42992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Some children learn to blend really quickly, and others take a little longer.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If your child is finding it difficult, ask your child’s teacher for ways to help at home – playing blending games at home is so helpful!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Show parents the ‘How we teach blending’ video from ‘For parents’ area of the website: https://</a:t>
            </a:r>
            <a:r>
              <a:rPr lang="en-US" dirty="0" err="1"/>
              <a:t>www.littlewandlelettersandsounds.org.uk</a:t>
            </a:r>
            <a:r>
              <a:rPr lang="en-US" dirty="0"/>
              <a:t>/resources/for-parents/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4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tricky words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="0" i="0" dirty="0">
                <a:latin typeface="Calibri"/>
                <a:cs typeface="Calibri"/>
              </a:rPr>
              <a:t>You may wish to give parents a copy of the document ‘Phase 2 tricky words: Reception Autumn term – Information for parents and carers</a:t>
            </a:r>
            <a:r>
              <a:rPr lang="en-US" dirty="0">
                <a:latin typeface="Calibri"/>
                <a:cs typeface="Calibri"/>
              </a:rPr>
              <a:t>'. 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13536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</a:t>
            </a:r>
            <a:r>
              <a:rPr lang="en-GB" baseline="0" dirty="0">
                <a:latin typeface="Calibri"/>
                <a:cs typeface="Calibri"/>
              </a:rPr>
              <a:t>tricky words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Watch the ‘How we teach tricky words’ video on the website: https://</a:t>
            </a:r>
            <a:r>
              <a:rPr lang="en-US" i="0" dirty="0" err="1"/>
              <a:t>www.littlewandlelettersandsounds.org.uk</a:t>
            </a:r>
            <a:r>
              <a:rPr lang="en-US" i="0" dirty="0"/>
              <a:t>/resources/for-parents/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1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the whole programme’s </a:t>
            </a:r>
            <a:r>
              <a:rPr lang="en-GB" baseline="0" dirty="0">
                <a:latin typeface="Calibri"/>
                <a:cs typeface="Calibri"/>
              </a:rPr>
              <a:t>progression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will work our way through the whole Little Wandle Programme until your child can read fluently.</a:t>
            </a:r>
          </a:p>
        </p:txBody>
      </p:sp>
    </p:spTree>
    <p:extLst>
      <p:ext uri="{BB962C8B-B14F-4D97-AF65-F5344CB8AC3E}">
        <p14:creationId xmlns:p14="http://schemas.microsoft.com/office/powerpoint/2010/main" val="1964539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</a:t>
            </a:r>
            <a:r>
              <a:rPr lang="en-GB" baseline="0" dirty="0">
                <a:latin typeface="Calibri"/>
                <a:cs typeface="Calibri"/>
              </a:rPr>
              <a:t>the programme’s efficacy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There are specific resources for the Little Wandle Programme which the children will be very familiar with.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Each sound that we teach to begin with has either a mnemonic (like the astronaut that you can see here) or a phrase like boing-boing for ‘oi’. This helps the children recognise and remember the graphemes.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Every time we teach a new sound, we also read words during the phonics lesson that contain that new sound so that the children </a:t>
            </a:r>
            <a:r>
              <a:rPr lang="en-US" i="1" dirty="0" err="1"/>
              <a:t>practise</a:t>
            </a:r>
            <a:r>
              <a:rPr lang="en-US" i="1" dirty="0"/>
              <a:t> what they have learned.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then go on to reading a sentence containing some of those words.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have displays in the classroom and on the tables to support the children throughout the day. </a:t>
            </a:r>
          </a:p>
        </p:txBody>
      </p:sp>
    </p:spTree>
    <p:extLst>
      <p:ext uri="{BB962C8B-B14F-4D97-AF65-F5344CB8AC3E}">
        <p14:creationId xmlns:p14="http://schemas.microsoft.com/office/powerpoint/2010/main" val="3896949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0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spelling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Hand out the Phase 2 grapheme information sheet for Autumn 1, which</a:t>
            </a:r>
            <a:r>
              <a:rPr lang="en-US" i="0" baseline="0" dirty="0"/>
              <a:t> includes the formation phrases.</a:t>
            </a:r>
          </a:p>
        </p:txBody>
      </p:sp>
    </p:spTree>
    <p:extLst>
      <p:ext uri="{BB962C8B-B14F-4D97-AF65-F5344CB8AC3E}">
        <p14:creationId xmlns:p14="http://schemas.microsoft.com/office/powerpoint/2010/main" val="1005195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baseline="0" dirty="0">
                <a:latin typeface="Calibri"/>
                <a:cs typeface="Calibri"/>
              </a:rPr>
              <a:t> of</a:t>
            </a:r>
            <a:r>
              <a:rPr lang="en-GB" dirty="0">
                <a:latin typeface="Calibri"/>
                <a:cs typeface="Calibri"/>
              </a:rPr>
              <a:t> spelling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Model the process above on a flipchart for the parents to see</a:t>
            </a:r>
            <a:r>
              <a:rPr lang="en-US" i="0" baseline="0" dirty="0"/>
              <a:t>. </a:t>
            </a:r>
          </a:p>
          <a:p>
            <a:pPr marL="171450" indent="-171450">
              <a:buFont typeface="Arial"/>
              <a:buChar char="•"/>
            </a:pPr>
            <a:r>
              <a:rPr lang="en-US" i="0" baseline="0" dirty="0"/>
              <a:t>Show the process with a Phase 2 word, e.g. pin, dig, hug.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2287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share the link that research has established between loving reading and being successful academically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Let's start our session with a quote from the Organisation for Economic Co-operation and Development ...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>
                <a:latin typeface="Calibri"/>
                <a:cs typeface="Calibri"/>
              </a:rPr>
              <a:t>Read the quote.</a:t>
            </a:r>
            <a:endParaRPr lang="en-GB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This quote reminds us of the importance not just of teaching children to read, but also of teaching them to love reading. 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Today, we're going to talk about phonics, but we always see phonics as the route into reading and a love of reading as the ultimate goal of phonics teaching.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GB" i="1" dirty="0">
              <a:cs typeface="Calibri"/>
            </a:endParaRPr>
          </a:p>
          <a:p>
            <a:endParaRPr lang="en-GB" b="1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157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decodable books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children read the same book three times in a week.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first time we work on decoding (sounding out) the words, the second time we work on prosody which is reading with expression – making the book sound more interesting with our story-teller voice or our David Attenborough voice – and the third time we look at comprehension.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read the books three times at school because we want to develop the fluency.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more children see words, the more they begin to read them automatically without having to sound them out.</a:t>
            </a:r>
          </a:p>
        </p:txBody>
      </p:sp>
    </p:spTree>
    <p:extLst>
      <p:ext uri="{BB962C8B-B14F-4D97-AF65-F5344CB8AC3E}">
        <p14:creationId xmlns:p14="http://schemas.microsoft.com/office/powerpoint/2010/main" val="1942653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book matching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assess your child every six weeks to check progress.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Any child who needs extra support has Daily Keep-up sessions planned for them.</a:t>
            </a:r>
          </a:p>
        </p:txBody>
      </p:sp>
    </p:spTree>
    <p:extLst>
      <p:ext uri="{BB962C8B-B14F-4D97-AF65-F5344CB8AC3E}">
        <p14:creationId xmlns:p14="http://schemas.microsoft.com/office/powerpoint/2010/main" val="3699818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2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the process and format for reading at home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As well as the ‘learning to read’ book that your child will bring home they will also bring home a book for sharing with you.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This shared book is SO important. This is how we are going to give them the WILL to read.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Please read with your child as often as you can – at least once a day if possible.</a:t>
            </a:r>
          </a:p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45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the decodable</a:t>
            </a:r>
            <a:r>
              <a:rPr lang="en-GB" baseline="0" dirty="0">
                <a:latin typeface="Calibri"/>
                <a:cs typeface="Calibri"/>
              </a:rPr>
              <a:t>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3340594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</a:t>
            </a:r>
            <a:r>
              <a:rPr lang="en-GB" b="1">
                <a:latin typeface="Calibri"/>
                <a:cs typeface="Calibri"/>
              </a:rPr>
              <a:t>purpose:</a:t>
            </a:r>
            <a:endParaRPr lang="en-GB" b="1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wordless books</a:t>
            </a:r>
            <a:r>
              <a:rPr lang="en-GB" baseline="0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85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reading the shared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9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supporting</a:t>
            </a:r>
            <a:r>
              <a:rPr lang="en-GB" baseline="0" dirty="0">
                <a:latin typeface="Calibri"/>
                <a:cs typeface="Calibri"/>
              </a:rPr>
              <a:t> phonics learning</a:t>
            </a:r>
            <a:r>
              <a:rPr lang="en-GB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It is really important that you pronounce the sounds correctly at home if you are supporting your child.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Use the videos we saw earlier for support.</a:t>
            </a:r>
            <a:endParaRPr lang="en-US" i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8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summarise key takeaways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/>
              <a:t>Celebrate your</a:t>
            </a:r>
            <a:r>
              <a:rPr lang="en-GB" i="1" baseline="0" dirty="0"/>
              <a:t> </a:t>
            </a:r>
            <a:r>
              <a:rPr lang="en-GB" i="1" dirty="0"/>
              <a:t>child’s success at school.</a:t>
            </a:r>
          </a:p>
          <a:p>
            <a:pPr marL="171450" indent="-171450">
              <a:buFont typeface="Arial"/>
              <a:buChar char="•"/>
            </a:pPr>
            <a:r>
              <a:rPr lang="en-GB" i="1" dirty="0"/>
              <a:t>Make time for reading at home!</a:t>
            </a:r>
          </a:p>
        </p:txBody>
      </p:sp>
    </p:spTree>
    <p:extLst>
      <p:ext uri="{BB962C8B-B14F-4D97-AF65-F5344CB8AC3E}">
        <p14:creationId xmlns:p14="http://schemas.microsoft.com/office/powerpoint/2010/main" val="3269180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/>
              <a:t>Key </a:t>
            </a:r>
            <a:r>
              <a:rPr lang="en-GB" b="0" dirty="0"/>
              <a:t>takeaways</a:t>
            </a:r>
            <a:r>
              <a:rPr lang="en-GB" b="0" baseline="0" dirty="0"/>
              <a:t>/</a:t>
            </a:r>
            <a:r>
              <a:rPr lang="en-GB" b="0" dirty="0">
                <a:latin typeface="Calibri"/>
                <a:cs typeface="Calibri"/>
              </a:rPr>
              <a:t>f</a:t>
            </a:r>
            <a:r>
              <a:rPr lang="en-GB" dirty="0">
                <a:latin typeface="Calibri"/>
                <a:cs typeface="Calibri"/>
              </a:rPr>
              <a:t>inal message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/>
              <a:t>Read the quote.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2465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help parents see the value of reading by getting them to reflect on their own reading experiences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Just think about how many times you have already read things today. More than ever, we are surrounded by text and reading is a vital skill.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We want all of our children to become confident readers who can navigate the world of reading around them.</a:t>
            </a:r>
          </a:p>
        </p:txBody>
      </p:sp>
    </p:spTree>
    <p:extLst>
      <p:ext uri="{BB962C8B-B14F-4D97-AF65-F5344CB8AC3E}">
        <p14:creationId xmlns:p14="http://schemas.microsoft.com/office/powerpoint/2010/main" val="95598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  <a:endParaRPr lang="en-GB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dirty="0">
                <a:latin typeface="Calibri"/>
                <a:cs typeface="Calibri"/>
              </a:rPr>
              <a:t>To inform parents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that all schools must teach phonics in Reception, but explain your school's choice of SSP</a:t>
            </a:r>
          </a:p>
          <a:p>
            <a:pPr marL="171450" indent="-171450">
              <a:buFont typeface="Arial,Sans-Serif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The National Curriculum specifies that all schools must teach children to read using phonics in Reception.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provide a simple definition of phonics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So what is phonics?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It sounds complicated but it really isn’t! 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Let's learn some important words that will help you understand phonics ...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 i="1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give simple definitions of key terminology</a:t>
            </a: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/>
              <a:t>Notes:</a:t>
            </a:r>
            <a:endParaRPr lang="en-US" b="0" dirty="0"/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latin typeface="Calibri"/>
                <a:cs typeface="Calibri"/>
              </a:rPr>
              <a:t>Explain what each word means – use the Glossary to help.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introduce Phase 2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79792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,Sans-Serif"/>
              <a:buChar char="•"/>
            </a:pPr>
            <a:r>
              <a:rPr lang="en-GB" b="0" dirty="0"/>
              <a:t>To provide an overview of </a:t>
            </a:r>
            <a:r>
              <a:rPr lang="en-GB" dirty="0">
                <a:latin typeface="Calibri"/>
                <a:cs typeface="Calibri"/>
              </a:rPr>
              <a:t>the Phase 2 sounds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We usually teach four new sounds a week and have a review lesson on a Friday. 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You will get a list of the sounds that we are learning to have at home. This will help you with letter formation (handwriting) and pronunciation.  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/>
              <a:t>Give the Phase 2 grapheme information sheet for Autumn 1 to parents.</a:t>
            </a:r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2B6B3-B4D6-0C48-A6F3-7C7BA60DB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536B8-4A1E-B343-AF8C-FF757BA96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07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3FE484-FEE0-2449-9EE7-ED6769BE71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</a:defRPr>
            </a:lvl1pPr>
          </a:lstStyle>
          <a:p>
            <a:fld id="{78C86882-5437-3747-9A87-8CEFECD49F1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135BC1E-1C1B-374E-A928-22464112F5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b="1" kern="1200">
          <a:solidFill>
            <a:schemeClr val="bg1"/>
          </a:solidFill>
          <a:latin typeface="Gotham Narrow Bold" pitchFamily="2" charset="0"/>
          <a:ea typeface="+mn-ea"/>
          <a:cs typeface="+mn-cs"/>
          <a:sym typeface="Calibri" panose="020F0502020204030204" pitchFamily="34" charset="0"/>
        </a:defRPr>
      </a:lvl1pPr>
      <a:lvl2pPr marL="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2pPr>
      <a:lvl3pPr marL="914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3pPr>
      <a:lvl4pPr marL="1371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4pPr>
      <a:lvl5pPr marL="18288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L5YUCPyC5I?feature=oembed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C1KTDag0ZA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>
            <a:extLst>
              <a:ext uri="{FF2B5EF4-FFF2-40B4-BE49-F238E27FC236}">
                <a16:creationId xmlns:a16="http://schemas.microsoft.com/office/drawing/2014/main" id="{4A9BDAC7-397C-164A-A84F-9A78B8DF9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49" y="5301208"/>
            <a:ext cx="11235783" cy="10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Parent workshop: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Phonics and early reading in Reception, Phase 2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(Autumn 1)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077072"/>
            <a:ext cx="4320480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4800" b="1">
                <a:solidFill>
                  <a:schemeClr val="bg1"/>
                </a:solidFill>
              </a:rPr>
              <a:t>Teach reading: change lives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2B14F-2162-556F-8604-D1147737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>
                <a:cs typeface="Calibri"/>
              </a:rPr>
              <a:t>Let’s say the Phase 2 sounds</a:t>
            </a:r>
            <a:endParaRPr lang="en-GB"/>
          </a:p>
        </p:txBody>
      </p:sp>
      <p:pic>
        <p:nvPicPr>
          <p:cNvPr id="6" name="Picture 5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04EC60A-918F-3BD1-B68E-054EE9D9A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7582228" y="1488525"/>
            <a:ext cx="2646647" cy="2602444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709C436-F52C-DD16-86B1-8DE8BAE14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7663947" y="4141471"/>
            <a:ext cx="2669719" cy="2642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01B3F15-C2E8-6A61-F4EC-2ED3DB0C83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3" r="108"/>
          <a:stretch/>
        </p:blipFill>
        <p:spPr>
          <a:xfrm>
            <a:off x="829670" y="1697486"/>
            <a:ext cx="5262356" cy="4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Teacher-led blending is taught throughout Phase 2.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Our aim to is to teach every child to blend by Christmas.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We will inform you if your child needs additional practice.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9376" y="332656"/>
            <a:ext cx="10145410" cy="1152128"/>
          </a:xfrm>
        </p:spPr>
        <p:txBody>
          <a:bodyPr lIns="91440" tIns="45720" rIns="91440" bIns="45720" anchor="b" anchorCtr="0"/>
          <a:lstStyle/>
          <a:p>
            <a:r>
              <a:rPr lang="en-US"/>
              <a:t>We teach blending so your child learns to read </a:t>
            </a:r>
            <a:endParaRPr lang="en-US">
              <a:cs typeface="Calibri"/>
            </a:endParaRPr>
          </a:p>
        </p:txBody>
      </p:sp>
      <p:pic>
        <p:nvPicPr>
          <p:cNvPr id="3" name="Picture 2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24357F3E-28E2-6C3E-5352-DD9D4511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12" y="1916832"/>
            <a:ext cx="5192396" cy="35989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6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6CA3B5-91E5-0C42-A06C-51710AD0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to read words</a:t>
            </a:r>
          </a:p>
        </p:txBody>
      </p:sp>
      <p:pic>
        <p:nvPicPr>
          <p:cNvPr id="4" name="Online Media 3" descr="How we teach blending">
            <a:hlinkClick r:id="" action="ppaction://media"/>
            <a:extLst>
              <a:ext uri="{FF2B5EF4-FFF2-40B4-BE49-F238E27FC236}">
                <a16:creationId xmlns:a16="http://schemas.microsoft.com/office/drawing/2014/main" id="{42797611-F16B-2043-A6FF-337038723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0729" y="1844824"/>
            <a:ext cx="7170541" cy="4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9376" y="1700808"/>
            <a:ext cx="5256584" cy="494116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words have unusual spellings e.g. he, the, was.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They are taught in a systematic way.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Children are now learning to read the Phase 2 tricky words: is, I, the, put, pull, full, as, and, has, his, her, go, no, to, into, she, push, he, of, we, me, be.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Tricky words</a:t>
            </a:r>
            <a:endParaRPr lang="en-GB"/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176920EE-42B5-CBC7-1B8E-CDD75BAA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4248"/>
            <a:ext cx="5479846" cy="33831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A5F2C-AD7F-CF4C-9D4C-AD07FF3F812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/>
              <a:t>Reading tricky words </a:t>
            </a:r>
          </a:p>
        </p:txBody>
      </p:sp>
      <p:pic>
        <p:nvPicPr>
          <p:cNvPr id="5" name="3C1KTDag0ZA"/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2207568" y="1921886"/>
            <a:ext cx="7614592" cy="3893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5600B1-8DEE-7042-8BB5-4711875F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22587"/>
            <a:ext cx="10526224" cy="944310"/>
          </a:xfrm>
        </p:spPr>
        <p:txBody>
          <a:bodyPr lIns="91440" tIns="45720" rIns="91440" bIns="45720" anchor="b" anchorCtr="0"/>
          <a:lstStyle/>
          <a:p>
            <a:r>
              <a:rPr lang="en-US">
                <a:cs typeface="Calibri"/>
              </a:rPr>
              <a:t>Our progression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1D942-2F2C-2E40-A7C5-F612F9DBA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14"/>
          <a:stretch/>
        </p:blipFill>
        <p:spPr>
          <a:xfrm>
            <a:off x="478810" y="1713260"/>
            <a:ext cx="4850928" cy="5423724"/>
          </a:xfrm>
          <a:prstGeom prst="roundRect">
            <a:avLst>
              <a:gd name="adj" fmla="val 314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F0601-B503-5F43-8A03-87705828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64"/>
          <a:stretch/>
        </p:blipFill>
        <p:spPr>
          <a:xfrm>
            <a:off x="5879976" y="2186478"/>
            <a:ext cx="4850928" cy="4487620"/>
          </a:xfrm>
          <a:prstGeom prst="roundRect">
            <a:avLst>
              <a:gd name="adj" fmla="val 3378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55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C1C3FB-22BE-674D-A0B5-A5145EBE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0" y="2045703"/>
            <a:ext cx="2010312" cy="2876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868-D84C-7545-A9F1-126E820F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3" y="2045703"/>
            <a:ext cx="2057987" cy="296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0E23-9E32-574E-81CA-4278D901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we make learning stick </a:t>
            </a:r>
            <a:endParaRPr lang="en-US" b="1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9D0C-0D49-2F4F-BA24-28CF6B89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253" y="2751060"/>
            <a:ext cx="1651150" cy="167545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8A57D-E228-0A45-AF74-FCE2257B2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55" y="2339556"/>
            <a:ext cx="2730514" cy="171691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8427D23-5B97-BB49-9F61-1AAD3324A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36" y="4221088"/>
            <a:ext cx="2730514" cy="169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57EBA-D8DF-E442-AC59-BD3CEBCEB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850" y="3198013"/>
            <a:ext cx="2018257" cy="290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143B-5B1E-3545-90B1-E9199C029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033" y="3221851"/>
            <a:ext cx="2050041" cy="28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CB653-43CD-5E45-80A3-0B2B306C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E8739-0EDB-B444-A351-73F5CD537FEA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and spelling</a:t>
            </a:r>
          </a:p>
        </p:txBody>
      </p:sp>
    </p:spTree>
    <p:extLst>
      <p:ext uri="{BB962C8B-B14F-4D97-AF65-F5344CB8AC3E}">
        <p14:creationId xmlns:p14="http://schemas.microsoft.com/office/powerpoint/2010/main" val="37082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5187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 b="1"/>
              <a:t>Spelling	</a:t>
            </a:r>
            <a:endParaRPr lang="en-GB" b="1"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9376" y="1484784"/>
            <a:ext cx="11161240" cy="4392488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will be taught how to spell simple words, using the graphemes they have been taught.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They will </a:t>
            </a:r>
            <a:r>
              <a:rPr lang="en-US" err="1">
                <a:solidFill>
                  <a:schemeClr val="accent2"/>
                </a:solidFill>
              </a:rPr>
              <a:t>practise</a:t>
            </a:r>
            <a:r>
              <a:rPr lang="en-US">
                <a:solidFill>
                  <a:schemeClr val="accent2"/>
                </a:solidFill>
              </a:rPr>
              <a:t> the correct formation of letters. They will also have handwriting lessons.	</a:t>
            </a:r>
            <a:r>
              <a:rPr lang="en-US"/>
              <a:t>		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83" y="3989696"/>
            <a:ext cx="2051688" cy="2088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493"/>
          <a:stretch/>
        </p:blipFill>
        <p:spPr>
          <a:xfrm>
            <a:off x="625126" y="3469406"/>
            <a:ext cx="40664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7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32A3-851D-D049-AD06-5F1AF59A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64904"/>
            <a:ext cx="4176464" cy="3744416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Say the word.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Segment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Count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Write them down.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71A-2241-5149-A2E4-B0A940F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do we teach spelling?</a:t>
            </a:r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70A18597-D3C0-654D-A58C-597972A3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253" y="1801214"/>
            <a:ext cx="6741316" cy="44904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29987A-5DE9-0F4E-8665-7BDCAB35A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eaLnBrk="1" hangingPunct="1"/>
            <a:r>
              <a:rPr lang="en-US" sz="4200"/>
              <a:t>A love of reading is the biggest indicator of future academic success.</a:t>
            </a:r>
          </a:p>
          <a:p>
            <a:pPr eaLnBrk="1" hangingPunct="1"/>
            <a:r>
              <a:rPr lang="en-US" sz="1600"/>
              <a:t>OECD (</a:t>
            </a:r>
            <a:r>
              <a:rPr lang="en-GB" sz="1600" b="0"/>
              <a:t>The Organisation for Economic Co-operation and Development)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6761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1040A-DED0-A14E-B28C-624AD9D53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88840"/>
            <a:ext cx="5616624" cy="417646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>
                <a:solidFill>
                  <a:schemeClr val="accent2"/>
                </a:solidFill>
              </a:rPr>
              <a:t>Reading practice sessions are: </a:t>
            </a:r>
            <a:endParaRPr lang="en-GB" b="1">
              <a:solidFill>
                <a:schemeClr val="tx2"/>
              </a:solidFill>
            </a:endParaRPr>
          </a:p>
          <a:p>
            <a:r>
              <a:rPr lang="en-GB">
                <a:solidFill>
                  <a:schemeClr val="accent2"/>
                </a:solidFill>
              </a:rPr>
              <a:t>timetabled three times a week 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by a trained teacher/teaching assistant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in small groups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children in Reception will bring a book home by week 4 of the first half-term.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CCD5B-D6D2-5041-8332-77F5BAF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How do we </a:t>
            </a:r>
            <a:r>
              <a:rPr lang="en-US" err="1"/>
              <a:t>practise</a:t>
            </a:r>
            <a:r>
              <a:rPr lang="en-US"/>
              <a:t> reading in books?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147FC-1694-9447-A316-7C4CB62A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717880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C3C28-D01B-D74A-94F9-1B7CEC78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166152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0F2AB-F254-3144-A68D-A0290C5B4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55" y="2556242"/>
            <a:ext cx="2504138" cy="3085098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8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99B1BC-E66A-8E40-B1ED-E79D03D2F8BC}"/>
              </a:ext>
            </a:extLst>
          </p:cNvPr>
          <p:cNvSpPr txBox="1">
            <a:spLocks/>
          </p:cNvSpPr>
          <p:nvPr/>
        </p:nvSpPr>
        <p:spPr>
          <a:xfrm>
            <a:off x="263352" y="332656"/>
            <a:ext cx="9937104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endParaRPr lang="en-US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ACEDA292-F7DD-6A4A-B156-4DBE2EFF8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81A8C2-E3D2-5A46-8FC1-D043DCBC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368213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How do we find the right book for your child?</a:t>
            </a:r>
            <a:endParaRPr lang="en-US" dirty="0"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6E763-81F8-0149-844B-F8C29823E5E5}"/>
              </a:ext>
            </a:extLst>
          </p:cNvPr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ln w="47625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30DC56-E8C1-D645-98C1-6E00FC34C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37" y="2132856"/>
            <a:ext cx="2795209" cy="263867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EA57A-E6D7-224E-8818-48078F7E7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12" y="2739334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03DF-37BD-0746-AD9F-AB2ECF12F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82" y="3253987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27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4AC40-E2B1-BC49-BFC1-AB1227E350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005F6-CA72-7F49-9FE7-38E6A45AA721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at home</a:t>
            </a:r>
          </a:p>
        </p:txBody>
      </p:sp>
    </p:spTree>
    <p:extLst>
      <p:ext uri="{BB962C8B-B14F-4D97-AF65-F5344CB8AC3E}">
        <p14:creationId xmlns:p14="http://schemas.microsoft.com/office/powerpoint/2010/main" val="20355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3" y="2662727"/>
            <a:ext cx="2983849" cy="282868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044" y="2274730"/>
            <a:ext cx="2902472" cy="3604683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C7683-39CB-9745-BD8A-F7864757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786" y="1367385"/>
            <a:ext cx="7950429" cy="525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C5322-C816-CC44-B38C-334FC28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Books going home</a:t>
            </a:r>
            <a:endParaRPr lang="en-US" dirty="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4A86D-1242-B34F-88C8-5D9AC660725C}"/>
              </a:ext>
            </a:extLst>
          </p:cNvPr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4077072"/>
            <a:ext cx="1519299" cy="15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289" y="4415005"/>
            <a:ext cx="886258" cy="8862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9E4BB-5C61-4B4C-A3A5-D722BF994851}"/>
              </a:ext>
            </a:extLst>
          </p:cNvPr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FFDC9F-CC4E-8844-8B62-E2112841D1D0}"/>
                </a:ext>
              </a:extLst>
            </p:cNvPr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0A4BF-327F-E947-866B-30FAEA6A0D8A}"/>
                </a:ext>
              </a:extLst>
            </p:cNvPr>
            <p:cNvSpPr/>
            <p:nvPr/>
          </p:nvSpPr>
          <p:spPr>
            <a:xfrm rot="162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5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C54C73-597C-A44C-AEB0-5A299579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04864"/>
            <a:ext cx="3117864" cy="2968207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D0-3875-B94F-A90E-046466F6C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205749"/>
            <a:ext cx="5854168" cy="3764903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should be able to read their book without your help.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  <a:cs typeface="Calibri"/>
              </a:rPr>
              <a:t>They might sound out words and blend them before they read them fluently.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If they can’t read a word, read it to them.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Talk about the book and celebrate their success.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6F458-A726-794D-91AB-7485E778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008748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Listening to your child read their phonics book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087A-1684-9A43-95A8-D4FAAF59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212976"/>
            <a:ext cx="3096344" cy="2947720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78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1782E-03AC-4E55-775E-33F53B857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182454" cy="439248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Wordless books are invaluable as they teach reading </a:t>
            </a:r>
            <a:r>
              <a:rPr lang="en-US" sz="2400" dirty="0" err="1">
                <a:solidFill>
                  <a:schemeClr val="accent2"/>
                </a:solidFill>
                <a:ea typeface="+mn-lt"/>
                <a:cs typeface="+mn-lt"/>
              </a:rPr>
              <a:t>behaviours</a:t>
            </a: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 and early reading skills to children who are not blending – yet!</a:t>
            </a:r>
            <a:endParaRPr lang="en-US" sz="24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Talk about the pictures.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Point to the images in the circles and find them on the page.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Encourage your child to make links from the book to their experiences.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C3174-A965-58E1-2875-FDECF04D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ea typeface="+mj-lt"/>
                <a:cs typeface="+mj-lt"/>
              </a:rPr>
              <a:t>Reading a wordless books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A child looking at a book&#10;&#10;Description automatically generated">
            <a:extLst>
              <a:ext uri="{FF2B5EF4-FFF2-40B4-BE49-F238E27FC236}">
                <a16:creationId xmlns:a16="http://schemas.microsoft.com/office/drawing/2014/main" id="{7FE0DF3C-05D3-D6E4-88C6-A7C657A0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0" y="2278926"/>
            <a:ext cx="4820323" cy="30865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77DE003-8673-7349-8269-8B2BBAA6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6C5C2-432E-8248-84DB-431199FAE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28927"/>
            <a:ext cx="6624736" cy="438039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shared book is for YOU to read:</a:t>
            </a:r>
            <a:endParaRPr lang="en-US" b="1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Make the story sound as exciting as you can by changing your voice.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Talk with your child as much as you can: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Introduce new and exciting language.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Encourage your child to use new vocabulary.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Make up sentences together.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Find different words to use.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Describe things you see.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C56A2-B8FB-0E4C-9808-4C84458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Read to your child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94F2CC-1E17-114E-BB98-903957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 dirty="0"/>
              <a:t>Supporting your child with phonics</a:t>
            </a:r>
            <a:endParaRPr lang="en-US" dirty="0">
              <a:cs typeface="Calibri"/>
            </a:endParaRPr>
          </a:p>
        </p:txBody>
      </p:sp>
      <p:pic>
        <p:nvPicPr>
          <p:cNvPr id="4" name="Picture 3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058F429-3EDB-484B-83B8-106BC37D5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535496" y="2465288"/>
            <a:ext cx="3616288" cy="3556000"/>
          </a:xfrm>
          <a:prstGeom prst="rect">
            <a:avLst/>
          </a:prstGeom>
        </p:spPr>
      </p:pic>
      <p:pic>
        <p:nvPicPr>
          <p:cNvPr id="6" name="Picture 5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394F4AD3-9482-EF4B-8255-23B85AB25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4207904" y="2609304"/>
            <a:ext cx="3616288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D8210-885A-174D-BE35-D51386DEE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039943"/>
            <a:ext cx="6336704" cy="4392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Reading a book and chatting had a positive impact a year later on children’s ability to…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understand words and sentences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use a wide range of vocabulary 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develop listening comprehension skills.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The amount of books children were exposed to by age 6 was a positive predictor of their reading ability two years later.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1341B6-FC05-0C46-9C0D-7547DDDC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89134"/>
            <a:ext cx="9332136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The most important thing you can do is read with your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E7C68-BDBB-E140-8D8B-B0BB4B7FFB6D}"/>
              </a:ext>
            </a:extLst>
          </p:cNvPr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Parental involvement in the development of children’s reading skills:  A five-year longitudinal study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(2002)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Senechal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M. and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Lefvre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1A9DE-555E-D447-B11E-7281FAC2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7320136" y="1841262"/>
            <a:ext cx="4392488" cy="39090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712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DBB20-2EB0-A44A-886D-D675349D6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/>
              <a:t>One of the greatest gifts adults can give is to read to children </a:t>
            </a:r>
          </a:p>
          <a:p>
            <a:r>
              <a:rPr lang="en-US" b="0"/>
              <a:t>Carl Sagan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1E7C75-6C89-A249-A30C-CE8E70E36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2" y="1916832"/>
            <a:ext cx="3600400" cy="4398659"/>
          </a:xfrm>
          <a:prstGeom prst="roundRect">
            <a:avLst>
              <a:gd name="adj" fmla="val 3335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7BE807-306C-AB4D-9DBF-534B43CD6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916832"/>
            <a:ext cx="3600400" cy="4392488"/>
          </a:xfrm>
          <a:prstGeom prst="roundRect">
            <a:avLst>
              <a:gd name="adj" fmla="val 3996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34C08F-E545-904E-BA43-E68CEBDE484F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 r="-100"/>
          <a:stretch/>
        </p:blipFill>
        <p:spPr>
          <a:xfrm>
            <a:off x="8112224" y="1916832"/>
            <a:ext cx="3607200" cy="2088000"/>
          </a:xfrm>
          <a:prstGeom prst="roundRect">
            <a:avLst>
              <a:gd name="adj" fmla="val 4292"/>
            </a:avLst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C6224D-9348-0849-A788-DC9043F0C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224" y="4204795"/>
            <a:ext cx="3618402" cy="2088465"/>
          </a:xfrm>
          <a:prstGeom prst="roundRect">
            <a:avLst>
              <a:gd name="adj" fmla="val 4293"/>
            </a:avLst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6FA5D5B-84DD-2045-95A0-148DB04A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003074" cy="1152128"/>
          </a:xfrm>
        </p:spPr>
        <p:txBody>
          <a:bodyPr/>
          <a:lstStyle/>
          <a:p>
            <a:r>
              <a:rPr lang="en-US"/>
              <a:t>How many times have you already read today?</a:t>
            </a:r>
          </a:p>
        </p:txBody>
      </p:sp>
    </p:spTree>
    <p:extLst>
      <p:ext uri="{BB962C8B-B14F-4D97-AF65-F5344CB8AC3E}">
        <p14:creationId xmlns:p14="http://schemas.microsoft.com/office/powerpoint/2010/main" val="42811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AEEAEB-E0DF-A449-A551-5E1B666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2E026-EBF9-F244-AF94-27B3DBD213F8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2472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4392488" cy="4392488"/>
          </a:xfrm>
        </p:spPr>
        <p:txBody>
          <a:bodyPr lIns="91440" tIns="45720" rIns="91440" bIns="45720" anchor="ctr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accent2"/>
                </a:solidFill>
              </a:rPr>
              <a:t>Our school has chosen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i="1" dirty="0">
                <a:solidFill>
                  <a:schemeClr val="accent2"/>
                </a:solidFill>
              </a:rPr>
              <a:t>Little Wandle Letters and Sounds Revised</a:t>
            </a:r>
            <a:r>
              <a:rPr lang="en-GB" dirty="0">
                <a:solidFill>
                  <a:schemeClr val="accent2"/>
                </a:solidFill>
              </a:rPr>
              <a:t> as our Systematic Synthetic Phonics (SSP) programme to teach early reading and spelling.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GB"/>
              <a:t>Little </a:t>
            </a:r>
            <a:r>
              <a:rPr lang="en-GB" err="1"/>
              <a:t>Wandle</a:t>
            </a:r>
            <a:r>
              <a:rPr lang="en-GB"/>
              <a:t> Letters and Sounds Revised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03" y="1916832"/>
            <a:ext cx="6770092" cy="42484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/>
              <a:t>making connections between the sounds of our spoken words and the letters that are used to write them down.</a:t>
            </a:r>
            <a:endParaRPr lang="en-US" sz="4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Phonics is:</a:t>
            </a:r>
          </a:p>
        </p:txBody>
      </p:sp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62339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Phoneme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62339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74407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Blend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62508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77378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Segment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623392" y="51271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Trigraph</a:t>
            </a:r>
          </a:p>
        </p:txBody>
      </p:sp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744384" cy="43924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are the first group of letters and sounds your child will learn.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We start teaching from week 2 of Reception.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 lessons are fun, interactive, engaging and have been designed to gradually build over time.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This term we are teaching Phase 2 </a:t>
            </a:r>
            <a:endParaRPr lang="en-GB"/>
          </a:p>
        </p:txBody>
      </p:sp>
      <p:pic>
        <p:nvPicPr>
          <p:cNvPr id="6" name="Picture 5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8B582A44-D7E4-1196-3C08-4B381A10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00" y="2221992"/>
            <a:ext cx="4558917" cy="28403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0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1" y="116632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>
                <a:ea typeface="Calibri"/>
                <a:cs typeface="Calibri"/>
              </a:rPr>
              <a:t>We teach Phase 2 in this order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76" y="2289746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17" y="1412776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 cover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est xmlns="b390c623-81a0-476f-984a-5b2ad478ef4f" xsi:nil="true"/>
    <_ip_UnifiedCompliancePolicyProperties xmlns="http://schemas.microsoft.com/sharepoint/v3" xsi:nil="true"/>
    <lcf76f155ced4ddcb4097134ff3c332f xmlns="b390c623-81a0-476f-984a-5b2ad478ef4f">
      <Terms xmlns="http://schemas.microsoft.com/office/infopath/2007/PartnerControls"/>
    </lcf76f155ced4ddcb4097134ff3c332f>
    <TaxCatchAll xmlns="6d6ce26d-438a-4f93-8ad7-b70bc8847f7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977DC1581EF449A9C26F70477327A5" ma:contentTypeVersion="30" ma:contentTypeDescription="Create a new document." ma:contentTypeScope="" ma:versionID="35786a64cc178860f23ff80c353c4dde">
  <xsd:schema xmlns:xsd="http://www.w3.org/2001/XMLSchema" xmlns:xs="http://www.w3.org/2001/XMLSchema" xmlns:p="http://schemas.microsoft.com/office/2006/metadata/properties" xmlns:ns1="http://schemas.microsoft.com/sharepoint/v3" xmlns:ns2="b390c623-81a0-476f-984a-5b2ad478ef4f" xmlns:ns3="6d6ce26d-438a-4f93-8ad7-b70bc8847f7f" targetNamespace="http://schemas.microsoft.com/office/2006/metadata/properties" ma:root="true" ma:fieldsID="7fe3d31e8bd86c0d8ab3c54843701607" ns1:_="" ns2:_="" ns3:_="">
    <xsd:import namespace="http://schemas.microsoft.com/sharepoint/v3"/>
    <xsd:import namespace="b390c623-81a0-476f-984a-5b2ad478ef4f"/>
    <xsd:import namespace="6d6ce26d-438a-4f93-8ad7-b70bc8847f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test" minOccurs="0"/>
                <xsd:element ref="ns2:fda848d0-6872-4d01-a8fb-de8ee4635c5bCountryOrRegion" minOccurs="0"/>
                <xsd:element ref="ns2:fda848d0-6872-4d01-a8fb-de8ee4635c5bState" minOccurs="0"/>
                <xsd:element ref="ns2:fda848d0-6872-4d01-a8fb-de8ee4635c5bCity" minOccurs="0"/>
                <xsd:element ref="ns2:fda848d0-6872-4d01-a8fb-de8ee4635c5bPostalCode" minOccurs="0"/>
                <xsd:element ref="ns2:fda848d0-6872-4d01-a8fb-de8ee4635c5bStreet" minOccurs="0"/>
                <xsd:element ref="ns2:fda848d0-6872-4d01-a8fb-de8ee4635c5bGeoLoc" minOccurs="0"/>
                <xsd:element ref="ns2:fda848d0-6872-4d01-a8fb-de8ee4635c5bDispNam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0c623-81a0-476f-984a-5b2ad478e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745fcb-acba-4fe2-84db-a181863b3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" ma:index="26" nillable="true" ma:displayName="test" ma:format="Dropdown" ma:internalName="test">
      <xsd:simpleType>
        <xsd:restriction base="dms:Unknown"/>
      </xsd:simpleType>
    </xsd:element>
    <xsd:element name="fda848d0-6872-4d01-a8fb-de8ee4635c5bCountryOrRegion" ma:index="27" nillable="true" ma:displayName="test: Country/Region" ma:internalName="CountryOrRegion" ma:readOnly="true">
      <xsd:simpleType>
        <xsd:restriction base="dms:Text"/>
      </xsd:simpleType>
    </xsd:element>
    <xsd:element name="fda848d0-6872-4d01-a8fb-de8ee4635c5bState" ma:index="28" nillable="true" ma:displayName="test: State" ma:internalName="State" ma:readOnly="true">
      <xsd:simpleType>
        <xsd:restriction base="dms:Text"/>
      </xsd:simpleType>
    </xsd:element>
    <xsd:element name="fda848d0-6872-4d01-a8fb-de8ee4635c5bCity" ma:index="29" nillable="true" ma:displayName="test: City" ma:internalName="City" ma:readOnly="true">
      <xsd:simpleType>
        <xsd:restriction base="dms:Text"/>
      </xsd:simpleType>
    </xsd:element>
    <xsd:element name="fda848d0-6872-4d01-a8fb-de8ee4635c5bPostalCode" ma:index="30" nillable="true" ma:displayName="test: Postal Code" ma:internalName="PostalCode" ma:readOnly="true">
      <xsd:simpleType>
        <xsd:restriction base="dms:Text"/>
      </xsd:simpleType>
    </xsd:element>
    <xsd:element name="fda848d0-6872-4d01-a8fb-de8ee4635c5bStreet" ma:index="31" nillable="true" ma:displayName="test: Street" ma:internalName="Street" ma:readOnly="true">
      <xsd:simpleType>
        <xsd:restriction base="dms:Text"/>
      </xsd:simpleType>
    </xsd:element>
    <xsd:element name="fda848d0-6872-4d01-a8fb-de8ee4635c5bGeoLoc" ma:index="32" nillable="true" ma:displayName="test: Coordinates" ma:internalName="GeoLoc" ma:readOnly="true">
      <xsd:simpleType>
        <xsd:restriction base="dms:Unknown"/>
      </xsd:simpleType>
    </xsd:element>
    <xsd:element name="fda848d0-6872-4d01-a8fb-de8ee4635c5bDispName" ma:index="33" nillable="true" ma:displayName="test: Name" ma:internalName="DispName" ma:readOnly="true">
      <xsd:simpleType>
        <xsd:restriction base="dms:Text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ce26d-438a-4f93-8ad7-b70bc8847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f4a544f-794c-4ace-950b-e93424860709}" ma:internalName="TaxCatchAll" ma:showField="CatchAllData" ma:web="6d6ce26d-438a-4f93-8ad7-b70bc8847f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B8E684-7516-47AC-9294-08AAE612A259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dcmitype/"/>
    <ds:schemaRef ds:uri="b390c623-81a0-476f-984a-5b2ad478ef4f"/>
    <ds:schemaRef ds:uri="http://schemas.microsoft.com/office/infopath/2007/PartnerControls"/>
    <ds:schemaRef ds:uri="http://schemas.openxmlformats.org/package/2006/metadata/core-properties"/>
    <ds:schemaRef ds:uri="6d6ce26d-438a-4f93-8ad7-b70bc8847f7f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C35CB54-28F2-4157-A5A4-5F8B2640DC04}">
  <ds:schemaRefs>
    <ds:schemaRef ds:uri="6d6ce26d-438a-4f93-8ad7-b70bc8847f7f"/>
    <ds:schemaRef ds:uri="b390c623-81a0-476f-984a-5b2ad478ef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2117</Words>
  <Application>Microsoft Office PowerPoint</Application>
  <PresentationFormat>Widescreen</PresentationFormat>
  <Paragraphs>263</Paragraphs>
  <Slides>29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Arial,Sans-Serif</vt:lpstr>
      <vt:lpstr>Calibri</vt:lpstr>
      <vt:lpstr>Calibri Light</vt:lpstr>
      <vt:lpstr>Courier New</vt:lpstr>
      <vt:lpstr>Gotham Narrow Bold</vt:lpstr>
      <vt:lpstr>Helvetica</vt:lpstr>
      <vt:lpstr>Open Sans</vt:lpstr>
      <vt:lpstr>Open Sans Light</vt:lpstr>
      <vt:lpstr>Presentation cover</vt:lpstr>
      <vt:lpstr>Normal body copy page</vt:lpstr>
      <vt:lpstr>Custom Design</vt:lpstr>
      <vt:lpstr>3_Normal body copy page</vt:lpstr>
      <vt:lpstr>4_Normal body copy page</vt:lpstr>
      <vt:lpstr>PowerPoint Presentation</vt:lpstr>
      <vt:lpstr>PowerPoint Presentation</vt:lpstr>
      <vt:lpstr>How many times have you already read today?</vt:lpstr>
      <vt:lpstr>PowerPoint Presentation</vt:lpstr>
      <vt:lpstr>Little Wandle Letters and Sounds Revised</vt:lpstr>
      <vt:lpstr>Phonics is:</vt:lpstr>
      <vt:lpstr>Terminology </vt:lpstr>
      <vt:lpstr>This term we are teaching Phase 2 </vt:lpstr>
      <vt:lpstr>We teach Phase 2 in this order</vt:lpstr>
      <vt:lpstr>Let’s say the Phase 2 sounds</vt:lpstr>
      <vt:lpstr>We teach blending so your child learns to read </vt:lpstr>
      <vt:lpstr>Blending to read words</vt:lpstr>
      <vt:lpstr>Tricky words</vt:lpstr>
      <vt:lpstr>Reading tricky words </vt:lpstr>
      <vt:lpstr>Our progression</vt:lpstr>
      <vt:lpstr>How we make learning stick </vt:lpstr>
      <vt:lpstr>PowerPoint Presentation</vt:lpstr>
      <vt:lpstr>Spelling </vt:lpstr>
      <vt:lpstr>How do we teach spelling?</vt:lpstr>
      <vt:lpstr>How do we practise reading in books?</vt:lpstr>
      <vt:lpstr>How do we find the right book for your child?</vt:lpstr>
      <vt:lpstr>PowerPoint Presentation</vt:lpstr>
      <vt:lpstr>Books going home</vt:lpstr>
      <vt:lpstr>Listening to your child read their phonics book</vt:lpstr>
      <vt:lpstr>Reading a wordless books</vt:lpstr>
      <vt:lpstr>Read to your child</vt:lpstr>
      <vt:lpstr>Supporting your child with phonics</vt:lpstr>
      <vt:lpstr>The most important thing you can do is read with your child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David Chidgey</cp:lastModifiedBy>
  <cp:revision>12</cp:revision>
  <cp:lastPrinted>2021-11-08T18:32:12Z</cp:lastPrinted>
  <dcterms:modified xsi:type="dcterms:W3CDTF">2024-11-06T12:38:48Z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  <property fmtid="{D5CDD505-2E9C-101B-9397-08002B2CF9AE}" pid="3" name="MediaServiceImageTags">
    <vt:lpwstr/>
  </property>
</Properties>
</file>